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93"/>
  </p:notesMasterIdLst>
  <p:sldIdLst>
    <p:sldId id="266" r:id="rId2"/>
    <p:sldId id="381" r:id="rId3"/>
    <p:sldId id="380" r:id="rId4"/>
    <p:sldId id="271" r:id="rId5"/>
    <p:sldId id="282" r:id="rId6"/>
    <p:sldId id="285" r:id="rId7"/>
    <p:sldId id="283" r:id="rId8"/>
    <p:sldId id="347" r:id="rId9"/>
    <p:sldId id="314" r:id="rId10"/>
    <p:sldId id="304" r:id="rId11"/>
    <p:sldId id="312" r:id="rId12"/>
    <p:sldId id="316" r:id="rId13"/>
    <p:sldId id="315" r:id="rId14"/>
    <p:sldId id="345" r:id="rId15"/>
    <p:sldId id="346" r:id="rId16"/>
    <p:sldId id="348" r:id="rId17"/>
    <p:sldId id="322" r:id="rId18"/>
    <p:sldId id="318" r:id="rId19"/>
    <p:sldId id="349" r:id="rId20"/>
    <p:sldId id="284" r:id="rId21"/>
    <p:sldId id="286" r:id="rId22"/>
    <p:sldId id="305" r:id="rId23"/>
    <p:sldId id="287" r:id="rId24"/>
    <p:sldId id="352" r:id="rId25"/>
    <p:sldId id="350" r:id="rId26"/>
    <p:sldId id="351" r:id="rId27"/>
    <p:sldId id="288" r:id="rId28"/>
    <p:sldId id="306" r:id="rId29"/>
    <p:sldId id="289" r:id="rId30"/>
    <p:sldId id="353" r:id="rId31"/>
    <p:sldId id="291" r:id="rId32"/>
    <p:sldId id="307" r:id="rId33"/>
    <p:sldId id="354" r:id="rId34"/>
    <p:sldId id="355" r:id="rId35"/>
    <p:sldId id="290" r:id="rId36"/>
    <p:sldId id="356" r:id="rId37"/>
    <p:sldId id="308" r:id="rId38"/>
    <p:sldId id="292" r:id="rId39"/>
    <p:sldId id="357" r:id="rId40"/>
    <p:sldId id="293" r:id="rId41"/>
    <p:sldId id="358" r:id="rId42"/>
    <p:sldId id="359" r:id="rId43"/>
    <p:sldId id="294" r:id="rId44"/>
    <p:sldId id="309" r:id="rId45"/>
    <p:sldId id="300" r:id="rId46"/>
    <p:sldId id="361" r:id="rId47"/>
    <p:sldId id="363" r:id="rId48"/>
    <p:sldId id="365" r:id="rId49"/>
    <p:sldId id="364" r:id="rId50"/>
    <p:sldId id="367" r:id="rId51"/>
    <p:sldId id="366" r:id="rId52"/>
    <p:sldId id="342" r:id="rId53"/>
    <p:sldId id="339" r:id="rId54"/>
    <p:sldId id="368" r:id="rId55"/>
    <p:sldId id="371" r:id="rId56"/>
    <p:sldId id="375" r:id="rId57"/>
    <p:sldId id="378" r:id="rId58"/>
    <p:sldId id="373" r:id="rId59"/>
    <p:sldId id="370" r:id="rId60"/>
    <p:sldId id="298" r:id="rId61"/>
    <p:sldId id="296" r:id="rId62"/>
    <p:sldId id="297" r:id="rId63"/>
    <p:sldId id="374" r:id="rId64"/>
    <p:sldId id="299" r:id="rId65"/>
    <p:sldId id="303" r:id="rId66"/>
    <p:sldId id="376" r:id="rId67"/>
    <p:sldId id="302" r:id="rId68"/>
    <p:sldId id="310" r:id="rId69"/>
    <p:sldId id="377" r:id="rId70"/>
    <p:sldId id="311" r:id="rId71"/>
    <p:sldId id="320" r:id="rId72"/>
    <p:sldId id="379" r:id="rId73"/>
    <p:sldId id="323" r:id="rId74"/>
    <p:sldId id="343" r:id="rId75"/>
    <p:sldId id="324" r:id="rId76"/>
    <p:sldId id="325" r:id="rId77"/>
    <p:sldId id="326" r:id="rId78"/>
    <p:sldId id="327" r:id="rId79"/>
    <p:sldId id="328" r:id="rId80"/>
    <p:sldId id="329" r:id="rId81"/>
    <p:sldId id="333" r:id="rId82"/>
    <p:sldId id="330" r:id="rId83"/>
    <p:sldId id="331" r:id="rId84"/>
    <p:sldId id="332" r:id="rId85"/>
    <p:sldId id="334" r:id="rId86"/>
    <p:sldId id="335" r:id="rId87"/>
    <p:sldId id="336" r:id="rId88"/>
    <p:sldId id="337" r:id="rId89"/>
    <p:sldId id="338" r:id="rId90"/>
    <p:sldId id="344" r:id="rId91"/>
    <p:sldId id="281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7FFA9"/>
    <a:srgbClr val="FFFE9B"/>
    <a:srgbClr val="303030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3301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21/04/2020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Rot</a:t>
            </a:r>
            <a:r>
              <a:rPr lang="pt-BR" dirty="0"/>
              <a:t>, formalmente: deterioração ou erosão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43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Pronuncia-se: </a:t>
            </a:r>
            <a:r>
              <a:rPr lang="pt-BR" dirty="0" err="1"/>
              <a:t>dáistra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54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- Não foi projetado adequadamente desde o início, pela falta de visão do futuro e de como o </a:t>
            </a:r>
            <a:r>
              <a:rPr lang="pt-BR" sz="1200" dirty="0" err="1"/>
              <a:t>JUnit</a:t>
            </a:r>
            <a:r>
              <a:rPr lang="pt-BR" sz="1200" dirty="0"/>
              <a:t> seria usado e integrado em outras ferramentas.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- Criar um novo software para atender às necessidades atuais, principalmente de ferramentas que se integram com ele, foi mais viável.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14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2</a:t>
            </a:r>
            <a:r>
              <a:rPr lang="pt-PT" sz="1200" b="1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. , digitamos </a:t>
            </a:r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alguns valores e verificamos se o resultado é o esperado.</a:t>
            </a:r>
            <a:b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</a:br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3. ... ele pode deixar de fazer o que era esperado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1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699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19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40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quebrou, você é responsável.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68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03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pdebc/only_god_and_i_knew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Martin_Fowler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goodreads.com/quotes/83523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nb.cx/2Xu8i8S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ro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Z5J4eocHj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s://www.dicio.com.br/guiar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4thHiw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gi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quote.org/wiki/Edsger_Dijkstr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wKv7qi" TargetMode="External"/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27062"/>
            <a:ext cx="11090563" cy="1864976"/>
          </a:xfrm>
        </p:spPr>
        <p:txBody>
          <a:bodyPr>
            <a:noAutofit/>
          </a:bodyPr>
          <a:lstStyle/>
          <a:p>
            <a:pPr algn="ctr"/>
            <a:r>
              <a:rPr lang="pt-BR" sz="4400" b="1" i="1" dirty="0"/>
              <a:t>Test-</a:t>
            </a:r>
            <a:r>
              <a:rPr lang="pt-BR" sz="4400" b="1" i="1" dirty="0" err="1"/>
              <a:t>Driven</a:t>
            </a:r>
            <a:r>
              <a:rPr lang="pt-BR" sz="4400" b="1" i="1" dirty="0"/>
              <a:t> Development</a:t>
            </a:r>
            <a:r>
              <a:rPr lang="pt-BR" sz="4400" b="1" i="1" dirty="0">
                <a:sym typeface="Wingdings" pitchFamily="2" charset="2"/>
              </a:rPr>
              <a:t> (TDD): </a:t>
            </a:r>
            <a:r>
              <a:rPr lang="pt-BR" sz="4400" b="1" dirty="0">
                <a:sym typeface="Wingdings" pitchFamily="2" charset="2"/>
              </a:rPr>
              <a:t>Desenvolvimento Guiado por Testes</a:t>
            </a:r>
            <a:br>
              <a:rPr lang="pt-BR" sz="4400" b="1" dirty="0">
                <a:sym typeface="Wingdings" pitchFamily="2" charset="2"/>
              </a:rPr>
            </a:br>
            <a:r>
              <a:rPr lang="pt-BR" sz="4400" b="1" cap="none" dirty="0">
                <a:sym typeface="Wingdings" pitchFamily="2" charset="2"/>
              </a:rPr>
              <a:t>Porque e como Aplicar</a:t>
            </a:r>
            <a:endParaRPr lang="pt-BR" sz="4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2355273"/>
            <a:ext cx="10490200" cy="306185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dirty="0"/>
              <a:t>Prof. Me. Manoel Campos </a:t>
            </a:r>
            <a:r>
              <a:rPr lang="pt-BR" sz="3600" b="1" dirty="0">
                <a:hlinkClick r:id="rId2"/>
              </a:rPr>
              <a:t>https://about.me/manoelcampos</a:t>
            </a:r>
            <a:r>
              <a:rPr lang="pt-BR" sz="3600" b="1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pt-BR" sz="3600" b="1" dirty="0"/>
              <a:t>Prof. Me. Mauro Henrique</a:t>
            </a:r>
          </a:p>
          <a:p>
            <a:pPr algn="ctr">
              <a:lnSpc>
                <a:spcPct val="100000"/>
              </a:lnSpc>
            </a:pPr>
            <a:r>
              <a:rPr lang="pt-BR" sz="3200" b="1" dirty="0"/>
              <a:t>Instituto Federal de Educação do Tocantins </a:t>
            </a:r>
            <a:br>
              <a:rPr lang="pt-BR" sz="3200" b="1" dirty="0"/>
            </a:br>
            <a:r>
              <a:rPr lang="pt-BR" sz="3200" b="1" dirty="0"/>
              <a:t>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um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 dirty="0" err="1"/>
              <a:t>porque</a:t>
            </a:r>
            <a:r>
              <a:rPr lang="en-US" sz="5400" b="1" i="1" dirty="0"/>
              <a:t> </a:t>
            </a:r>
            <a:r>
              <a:rPr lang="en-US" sz="5400" b="1" i="1" dirty="0" err="1"/>
              <a:t>implementar</a:t>
            </a:r>
            <a:r>
              <a:rPr lang="en-US" sz="5400" b="1" i="1" dirty="0"/>
              <a:t> </a:t>
            </a:r>
            <a:r>
              <a:rPr lang="en-US" sz="5400" b="1" i="1" dirty="0" err="1"/>
              <a:t>métodos</a:t>
            </a:r>
            <a:r>
              <a:rPr lang="en-US" sz="5400" b="1" i="1" dirty="0"/>
              <a:t> </a:t>
            </a:r>
            <a:r>
              <a:rPr lang="en-US" sz="5400" b="1" i="1" dirty="0" err="1"/>
              <a:t>Pequenos</a:t>
            </a:r>
            <a:r>
              <a:rPr lang="en-US" sz="5400" b="1" i="1" dirty="0"/>
              <a:t>?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06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" r="3613"/>
          <a:stretch/>
        </p:blipFill>
        <p:spPr>
          <a:xfrm>
            <a:off x="609599" y="2459616"/>
            <a:ext cx="10820401" cy="193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11121800" y="3290500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reddit.com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9334B9-8611-484A-887F-9E84FE2E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5" y="395105"/>
            <a:ext cx="11159836" cy="15306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>
                <a:solidFill>
                  <a:schemeClr val="bg1"/>
                </a:solidFill>
              </a:rPr>
              <a:t>Pra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não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precisar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documentar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código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assim</a:t>
            </a:r>
            <a:r>
              <a:rPr lang="en-US" sz="4000" b="1" dirty="0">
                <a:solidFill>
                  <a:schemeClr val="bg1"/>
                </a:solidFill>
              </a:rPr>
              <a:t>…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1664619"/>
            <a:ext cx="11159836" cy="1825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dirty="0"/>
              <a:t>“</a:t>
            </a:r>
            <a:r>
              <a:rPr lang="en-US" sz="4200" i="1" dirty="0"/>
              <a:t>Any fool can write code that a computer can understand. Good programmers write code that humans can understand.</a:t>
            </a:r>
            <a:r>
              <a:rPr lang="en-US" sz="4200" dirty="0"/>
              <a:t>”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99E1395-242E-9F46-B612-243A9849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467" y="4863947"/>
            <a:ext cx="1351599" cy="1800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8196B-FA64-AB41-8561-A052A03A02B2}"/>
              </a:ext>
            </a:extLst>
          </p:cNvPr>
          <p:cNvSpPr txBox="1"/>
          <p:nvPr/>
        </p:nvSpPr>
        <p:spPr>
          <a:xfrm>
            <a:off x="516082" y="6530066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Foto: </a:t>
            </a:r>
            <a:r>
              <a:rPr lang="pt-BR" sz="1000" dirty="0" err="1"/>
              <a:t>Wikipedia</a:t>
            </a:r>
            <a:endParaRPr lang="pt-BR" sz="1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B5C0D3-B767-9D4C-A0AF-9D8AD94DC6A9}"/>
              </a:ext>
            </a:extLst>
          </p:cNvPr>
          <p:cNvSpPr txBox="1">
            <a:spLocks/>
          </p:cNvSpPr>
          <p:nvPr/>
        </p:nvSpPr>
        <p:spPr>
          <a:xfrm>
            <a:off x="355204" y="4704865"/>
            <a:ext cx="9833263" cy="182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9319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92610D-6039-BC4E-BC3D-E2A4C4A9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9" y="1210742"/>
            <a:ext cx="11310308" cy="2604495"/>
          </a:xfrm>
        </p:spPr>
        <p:txBody>
          <a:bodyPr>
            <a:normAutofit/>
          </a:bodyPr>
          <a:lstStyle/>
          <a:p>
            <a:pPr algn="just"/>
            <a:r>
              <a:rPr lang="en-US" sz="4200" i="1" cap="none" dirty="0"/>
              <a:t>“O tempo que </a:t>
            </a:r>
            <a:r>
              <a:rPr lang="en-US" sz="4200" i="1" cap="none" dirty="0" err="1"/>
              <a:t>passamos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lendo</a:t>
            </a:r>
            <a:r>
              <a:rPr lang="en-US" sz="4200" i="1" cap="none" dirty="0"/>
              <a:t> Código </a:t>
            </a:r>
            <a:r>
              <a:rPr lang="en-US" sz="4200" i="1" cap="none" dirty="0" err="1"/>
              <a:t>é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muito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maior</a:t>
            </a:r>
            <a:r>
              <a:rPr lang="en-US" sz="4200" i="1" cap="none" dirty="0"/>
              <a:t> que o tempo </a:t>
            </a:r>
            <a:r>
              <a:rPr lang="en-US" sz="4200" i="1" cap="none" dirty="0" err="1"/>
              <a:t>escrevendo</a:t>
            </a:r>
            <a:r>
              <a:rPr lang="en-US" sz="4200" i="1" cap="none" dirty="0"/>
              <a:t> Código. </a:t>
            </a:r>
            <a:r>
              <a:rPr lang="en-US" sz="4200" i="1" cap="none" dirty="0" err="1"/>
              <a:t>Tornar</a:t>
            </a:r>
            <a:r>
              <a:rPr lang="en-US" sz="4200" i="1" cap="none" dirty="0"/>
              <a:t> o Código </a:t>
            </a:r>
            <a:r>
              <a:rPr lang="en-US" sz="4200" i="1" cap="none" dirty="0" err="1"/>
              <a:t>mais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fácil</a:t>
            </a:r>
            <a:r>
              <a:rPr lang="en-US" sz="4200" i="1" cap="none" dirty="0"/>
              <a:t> de </a:t>
            </a:r>
            <a:r>
              <a:rPr lang="en-US" sz="4200" i="1" cap="none" dirty="0" err="1"/>
              <a:t>ler</a:t>
            </a:r>
            <a:r>
              <a:rPr lang="en-US" sz="4200" i="1" cap="none" dirty="0"/>
              <a:t>, </a:t>
            </a:r>
            <a:r>
              <a:rPr lang="en-US" sz="4200" i="1" cap="none" dirty="0" err="1"/>
              <a:t>torna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mais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fácil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escrever</a:t>
            </a:r>
            <a:r>
              <a:rPr lang="en-US" sz="4200" i="1" cap="none" dirty="0"/>
              <a:t> Código.”</a:t>
            </a:r>
            <a:endParaRPr lang="pt-BR" sz="42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BEDB00-868B-6841-AA5C-9FF6E6323386}"/>
              </a:ext>
            </a:extLst>
          </p:cNvPr>
          <p:cNvSpPr txBox="1">
            <a:spLocks/>
          </p:cNvSpPr>
          <p:nvPr/>
        </p:nvSpPr>
        <p:spPr>
          <a:xfrm>
            <a:off x="-136745" y="5082396"/>
            <a:ext cx="10524572" cy="1233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dirty="0"/>
              <a:t>Robert Martin (</a:t>
            </a:r>
            <a:r>
              <a:rPr lang="pt-BR" sz="3600" i="1" dirty="0" err="1"/>
              <a:t>Uncle</a:t>
            </a:r>
            <a:r>
              <a:rPr lang="pt-BR" sz="3600" i="1" dirty="0"/>
              <a:t> Bob</a:t>
            </a:r>
            <a:r>
              <a:rPr lang="pt-BR" sz="3600" dirty="0"/>
              <a:t>) - Clean </a:t>
            </a:r>
            <a:r>
              <a:rPr lang="pt-BR" sz="3600" dirty="0" err="1"/>
              <a:t>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2B8A9BF-9A85-9F47-B0C9-2FF74B12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827" y="4872189"/>
            <a:ext cx="1282700" cy="162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E06E03-BC97-E043-9EF0-D07BFB25D2F4}"/>
              </a:ext>
            </a:extLst>
          </p:cNvPr>
          <p:cNvSpPr txBox="1"/>
          <p:nvPr/>
        </p:nvSpPr>
        <p:spPr>
          <a:xfrm>
            <a:off x="516082" y="6530066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Foto: </a:t>
            </a:r>
            <a:r>
              <a:rPr lang="pt-BR" sz="1000" dirty="0" err="1"/>
              <a:t>Wikipedia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2388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0" y="3429000"/>
            <a:ext cx="1219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300" dirty="0">
                <a:hlinkClick r:id="rId2"/>
              </a:rPr>
              <a:t>https://cnb.cx/2Xu8i8S</a:t>
            </a:r>
            <a:r>
              <a:rPr lang="pt-BR" sz="2300" dirty="0"/>
              <a:t> (</a:t>
            </a:r>
            <a:r>
              <a:rPr lang="pt-BR" sz="2300" dirty="0" err="1"/>
              <a:t>CNBC.com</a:t>
            </a:r>
            <a:r>
              <a:rPr lang="pt-BR" sz="23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60216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600" b="1" i="1"/>
              <a:t>Por fim, porque implementar métodos pequenos e com única responsabilidade?</a:t>
            </a:r>
            <a:endParaRPr lang="en-US" sz="4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15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Para...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facilitar a aplicação do TDD 👌</a:t>
            </a:r>
          </a:p>
          <a:p>
            <a:r>
              <a:rPr lang="pt-BR" sz="3600" dirty="0"/>
              <a:t>reduzir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116226"/>
            <a:ext cx="11090563" cy="867447"/>
          </a:xfrm>
        </p:spPr>
        <p:txBody>
          <a:bodyPr>
            <a:noAutofit/>
          </a:bodyPr>
          <a:lstStyle/>
          <a:p>
            <a:pPr algn="ctr"/>
            <a:r>
              <a:rPr lang="pt-BR" sz="4400" b="1" i="1" dirty="0"/>
              <a:t>Agenda</a:t>
            </a:r>
            <a:endParaRPr lang="pt-BR" sz="4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90" y="990597"/>
            <a:ext cx="8945419" cy="4710546"/>
          </a:xfrm>
        </p:spPr>
        <p:txBody>
          <a:bodyPr>
            <a:noAutofit/>
          </a:bodyPr>
          <a:lstStyle/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aprendemos a escrever código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Funções extensas e confusas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implementar métodos e porque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Degradação de código e o mal do código duplicado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TDD e paradigmas de programação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Porque aplicar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aplicar o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O ciclo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Considerações a respeito do uso de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2923308"/>
            <a:ext cx="11306278" cy="3213199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os testes: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3491979" y="3108789"/>
            <a:ext cx="9351193" cy="3749212"/>
            <a:chOff x="2413809" y="2904230"/>
            <a:chExt cx="9783741" cy="3953775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r="3130" b="8756"/>
            <a:stretch/>
          </p:blipFill>
          <p:spPr>
            <a:xfrm>
              <a:off x="5887534" y="2904230"/>
              <a:ext cx="6310016" cy="39537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5" y="1569503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Existe até o termo </a:t>
            </a:r>
            <a:r>
              <a:rPr lang="pt-BR" sz="32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Exemplo degradação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dirty="0"/>
              <a:t> teve seu código jogado fora e começaram a versão 5 do zero! 😲 </a:t>
            </a:r>
            <a:r>
              <a:rPr lang="pt-BR" sz="3200" dirty="0">
                <a:hlinkClick r:id="rId3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dirty="0"/>
              <a:t>Problemas ocorrerem devido seu sucesso não imaginado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o que </a:t>
            </a:r>
            <a:r>
              <a:rPr lang="en-US" sz="5400" b="1" i="1"/>
              <a:t>tdd</a:t>
            </a:r>
            <a:r>
              <a:rPr lang="en-US" sz="5400" b="1" dirty="0"/>
              <a:t> </a:t>
            </a:r>
            <a:r>
              <a:rPr lang="en-US" sz="5400" b="1"/>
              <a:t>tem</a:t>
            </a:r>
            <a:r>
              <a:rPr lang="en-US" sz="5400" b="1" dirty="0"/>
              <a:t> a </a:t>
            </a:r>
            <a:r>
              <a:rPr lang="en-US" sz="5400" b="1"/>
              <a:t>ver</a:t>
            </a:r>
            <a:r>
              <a:rPr lang="en-US" sz="5400" b="1" dirty="0"/>
              <a:t> com </a:t>
            </a:r>
            <a:r>
              <a:rPr lang="en-US" sz="5400" b="1" i="1" dirty="0"/>
              <a:t>OOP</a:t>
            </a:r>
            <a:r>
              <a:rPr lang="en-US" sz="5400" b="1" dirty="0"/>
              <a:t> e </a:t>
            </a:r>
            <a:r>
              <a:rPr lang="en-US" sz="5400" b="1"/>
              <a:t>etc</a:t>
            </a:r>
            <a:r>
              <a:rPr lang="en-US" sz="5400" b="1" dirty="0"/>
              <a:t>?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021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03" y="1399308"/>
            <a:ext cx="11632366" cy="507769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4000" dirty="0"/>
              <a:t>TDD (</a:t>
            </a:r>
            <a:r>
              <a:rPr lang="pt-PT" sz="4000" b="1" i="1" dirty="0" err="1"/>
              <a:t>T</a:t>
            </a:r>
            <a:r>
              <a:rPr lang="pt-PT" sz="4000" i="1" dirty="0" err="1"/>
              <a:t>est-</a:t>
            </a:r>
            <a:r>
              <a:rPr lang="pt-PT" sz="4000" b="1" i="1" dirty="0" err="1"/>
              <a:t>D</a:t>
            </a:r>
            <a:r>
              <a:rPr lang="pt-PT" sz="4000" i="1" dirty="0" err="1"/>
              <a:t>riven</a:t>
            </a:r>
            <a:r>
              <a:rPr lang="pt-PT" sz="4000" i="1" dirty="0"/>
              <a:t> </a:t>
            </a:r>
            <a:r>
              <a:rPr lang="pt-PT" sz="4000" b="1" i="1" dirty="0" err="1"/>
              <a:t>D</a:t>
            </a:r>
            <a:r>
              <a:rPr lang="pt-PT" sz="4000" i="1" dirty="0" err="1"/>
              <a:t>evelopment</a:t>
            </a:r>
            <a:r>
              <a:rPr lang="pt-PT" sz="4000" dirty="0"/>
              <a:t>) </a:t>
            </a:r>
            <a:br>
              <a:rPr lang="pt-PT" sz="4000" dirty="0"/>
            </a:br>
            <a:r>
              <a:rPr lang="pt-PT" sz="4000" dirty="0"/>
              <a:t>Desenvolvimento </a:t>
            </a:r>
            <a:r>
              <a:rPr lang="pt-PT" sz="4000" b="1" dirty="0"/>
              <a:t>Guiado</a:t>
            </a:r>
            <a:r>
              <a:rPr lang="pt-PT" sz="4000" dirty="0"/>
              <a:t> por Testes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PT" sz="4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pt-PT" sz="4000" dirty="0"/>
              <a:t>OOP (</a:t>
            </a:r>
            <a:r>
              <a:rPr lang="pt-PT" sz="4000" b="1" i="1" dirty="0" err="1"/>
              <a:t>O</a:t>
            </a:r>
            <a:r>
              <a:rPr lang="pt-PT" sz="4000" i="1" dirty="0" err="1"/>
              <a:t>bject-</a:t>
            </a:r>
            <a:r>
              <a:rPr lang="pt-PT" sz="4000" b="1" i="1" dirty="0" err="1"/>
              <a:t>O</a:t>
            </a:r>
            <a:r>
              <a:rPr lang="pt-PT" sz="4000" i="1" dirty="0" err="1"/>
              <a:t>riented</a:t>
            </a:r>
            <a:r>
              <a:rPr lang="pt-PT" sz="4000" i="1" dirty="0"/>
              <a:t> </a:t>
            </a:r>
            <a:r>
              <a:rPr lang="pt-PT" sz="4000" b="1" i="1" dirty="0" err="1"/>
              <a:t>P</a:t>
            </a:r>
            <a:r>
              <a:rPr lang="pt-PT" sz="4000" i="1" dirty="0" err="1"/>
              <a:t>rogramming</a:t>
            </a:r>
            <a:r>
              <a:rPr lang="pt-PT" sz="4000" dirty="0"/>
              <a:t>)</a:t>
            </a:r>
            <a:br>
              <a:rPr lang="pt-PT" sz="4000" dirty="0"/>
            </a:br>
            <a:r>
              <a:rPr lang="pt-PT" sz="4000" dirty="0"/>
              <a:t>Programação </a:t>
            </a:r>
            <a:r>
              <a:rPr lang="pt-PT" sz="4000" b="1" dirty="0"/>
              <a:t>Orientada</a:t>
            </a:r>
            <a:r>
              <a:rPr lang="pt-PT" sz="4000" dirty="0"/>
              <a:t>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A resposta é: NADA! 😆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00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876977-3795-274D-BE0E-831EE06C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 dirty="0"/>
              <a:t>Como </a:t>
            </a:r>
            <a:r>
              <a:rPr lang="en-US" sz="3300"/>
              <a:t>assim</a:t>
            </a:r>
            <a:r>
              <a:rPr lang="en-US" sz="3300" dirty="0"/>
              <a:t> 🤔?! </a:t>
            </a:r>
            <a:r>
              <a:rPr lang="en-US" sz="3300" b="1"/>
              <a:t>Guiado</a:t>
            </a:r>
            <a:r>
              <a:rPr lang="en-US" sz="3300" dirty="0"/>
              <a:t> </a:t>
            </a:r>
            <a:r>
              <a:rPr lang="en-US" sz="3300"/>
              <a:t>é</a:t>
            </a:r>
            <a:r>
              <a:rPr lang="en-US" sz="3300" dirty="0"/>
              <a:t> </a:t>
            </a:r>
            <a:r>
              <a:rPr lang="en-US" sz="3300"/>
              <a:t>sinônimo</a:t>
            </a:r>
            <a:r>
              <a:rPr lang="en-US" sz="3300" dirty="0"/>
              <a:t> de </a:t>
            </a:r>
            <a:r>
              <a:rPr lang="en-US" sz="3300" b="1"/>
              <a:t>Orientado</a:t>
            </a:r>
            <a:r>
              <a:rPr lang="en-US" sz="3300" b="1" dirty="0"/>
              <a:t> 🤓 📖</a:t>
            </a:r>
            <a:r>
              <a:rPr lang="en-US" sz="3300" dirty="0"/>
              <a:t> (</a:t>
            </a:r>
            <a:r>
              <a:rPr lang="en-US" sz="33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en-US" sz="33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0" name="Graphic 9" descr="Error">
            <a:extLst>
              <a:ext uri="{FF2B5EF4-FFF2-40B4-BE49-F238E27FC236}">
                <a16:creationId xmlns:a16="http://schemas.microsoft.com/office/drawing/2014/main" id="{877E1F8F-83B2-43C5-9F27-FD87BFCC2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orientada a objetos,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Porque aplicar tdd? 🤔</a:t>
            </a:r>
            <a:endParaRPr lang="en-US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1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93595-971E-3C48-98A5-052BA923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 dirty="0"/>
              <a:t>Mas antes de </a:t>
            </a:r>
            <a:r>
              <a:rPr lang="en-US" sz="5400" b="1" i="1" dirty="0" err="1"/>
              <a:t>começarmos</a:t>
            </a:r>
            <a:r>
              <a:rPr lang="en-US" sz="5400" b="1" i="1" dirty="0"/>
              <a:t>...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97A9E-A39C-C641-8CEF-B03663EC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71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2679555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 não as funcionalidades anteriores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B9CD67-45C1-1647-9ED5-DB817CB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Fim</a:t>
            </a:r>
            <a:r>
              <a:rPr lang="en-US" sz="5400" b="1" dirty="0"/>
              <a:t> da </a:t>
            </a:r>
            <a:r>
              <a:rPr lang="en-US" sz="5400" b="1"/>
              <a:t>história</a:t>
            </a:r>
            <a:r>
              <a:rPr lang="en-US" sz="5400" b="1" dirty="0"/>
              <a:t>…</a:t>
            </a:r>
            <a:endParaRPr lang="en-US" sz="5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9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95" y="6100089"/>
            <a:ext cx="10290410" cy="757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4800" b="1" cap="all" dirty="0">
                <a:solidFill>
                  <a:schemeClr val="bg1"/>
                </a:solidFill>
              </a:rPr>
              <a:t>Software entregue com erros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23351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weheartit.com</a:t>
            </a:r>
            <a:r>
              <a:rPr lang="pt-BR" sz="1000" dirty="0">
                <a:solidFill>
                  <a:schemeClr val="bg1"/>
                </a:solidFill>
              </a:rPr>
              <a:t>/</a:t>
            </a:r>
            <a:r>
              <a:rPr lang="pt-BR" sz="1000" dirty="0" err="1">
                <a:solidFill>
                  <a:schemeClr val="bg1"/>
                </a:solidFill>
              </a:rPr>
              <a:t>entry</a:t>
            </a:r>
            <a:r>
              <a:rPr lang="pt-BR" sz="1000" dirty="0">
                <a:solidFill>
                  <a:schemeClr val="bg1"/>
                </a:solidFill>
              </a:rPr>
              <a:t>/314991815</a:t>
            </a:r>
          </a:p>
        </p:txBody>
      </p:sp>
    </p:spTree>
    <p:extLst>
      <p:ext uri="{BB962C8B-B14F-4D97-AF65-F5344CB8AC3E}">
        <p14:creationId xmlns:p14="http://schemas.microsoft.com/office/powerpoint/2010/main" val="23721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PT" b="1" dirty="0"/>
              <a:t>Esse processo manual é...</a:t>
            </a:r>
            <a:endParaRPr lang="pt-B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Extremamente limitado</a:t>
            </a:r>
          </a:p>
          <a:p>
            <a:r>
              <a:rPr lang="pt-PT" sz="3200" dirty="0"/>
              <a:t>Falho</a:t>
            </a:r>
          </a:p>
          <a:p>
            <a:r>
              <a:rPr lang="pt-PT" sz="3200" dirty="0"/>
              <a:t>Com o tempo é esquecido ou negligenciado.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exatamente! Mas isso é igual conselho de pai 😥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15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 o tempo...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3600" dirty="0"/>
              <a:t>Não saberemos mais quais testes manuais fazer.</a:t>
            </a:r>
          </a:p>
          <a:p>
            <a:r>
              <a:rPr lang="pt-PT" sz="3600" dirty="0"/>
              <a:t>Não lembraremos quais valores passar e resultados a esperar.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 o tempo...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600" dirty="0"/>
              <a:t>Você nunca sabe quando resolveu um problema de fato: o problema pode sempre reaparecer quando alterações são feitas 👻</a:t>
            </a:r>
          </a:p>
          <a:p>
            <a:r>
              <a:rPr lang="pt-PT" sz="3600" dirty="0"/>
              <a:t>É a chamada Regressão de Software, que leva ao já falado apodrecimento do código 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 o tempo...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600" dirty="0"/>
              <a:t>Competência e profissionalismo questionada perante o cliente. 🤔</a:t>
            </a:r>
          </a:p>
          <a:p>
            <a:r>
              <a:rPr lang="pt-PT" sz="3600" dirty="0"/>
              <a:t>Se é </a:t>
            </a:r>
            <a:r>
              <a:rPr lang="pt-PT" sz="3600" i="1" dirty="0" err="1"/>
              <a:t>app</a:t>
            </a:r>
            <a:r>
              <a:rPr lang="pt-PT" sz="3600" i="1" dirty="0"/>
              <a:t> mobile</a:t>
            </a:r>
            <a:r>
              <a:rPr lang="pt-PT" sz="3600" dirty="0"/>
              <a:t>, você sabe o que vai rolar nos comentários nas lojas de aplicativos 🤬😭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tdd?</a:t>
            </a:r>
            <a:endParaRPr lang="en-US" sz="5400"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2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8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dão paz de espírito para alterar o código 🙏</a:t>
            </a:r>
          </a:p>
          <a:p>
            <a:r>
              <a:rPr lang="pt-PT" sz="38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41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147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8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8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Forma de documentar como espera-se que o código funcione 📖</a:t>
            </a:r>
          </a:p>
          <a:p>
            <a:r>
              <a:rPr lang="pt-PT" sz="38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8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42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713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Desenvolvimento de forma incremental, em </a:t>
            </a:r>
            <a:r>
              <a:rPr lang="pt-PT" sz="3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endParaRPr lang="pt-PT" sz="36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theascent.pub</a:t>
            </a:r>
            <a:r>
              <a:rPr lang="pt-BR" sz="1000" dirty="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 faz pensar na abordagem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“Dividir pra Conquistar (</a:t>
            </a:r>
            <a:r>
              <a:rPr lang="pt-PT" sz="3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”</a:t>
            </a:r>
          </a:p>
          <a:p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Problema é dividido em </a:t>
            </a:r>
            <a:r>
              <a:rPr lang="pt-PT" sz="3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cada um sendo verificado por um teste diferente</a:t>
            </a:r>
          </a:p>
          <a:p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Guia o desenvolvimento do algoritmo, um </a:t>
            </a:r>
            <a:r>
              <a:rPr lang="pt-PT" sz="3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2E657-A713-524C-81C9-1B3C9D85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/>
            <a:r>
              <a:rPr lang="en-US" sz="5000"/>
              <a:t>Mas você ainda se acha bom o suficiente pra não precisar de testes?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264DEF-C2B8-D441-8600-A3A8FF1A9033}"/>
              </a:ext>
            </a:extLst>
          </p:cNvPr>
          <p:cNvSpPr txBox="1">
            <a:spLocks/>
          </p:cNvSpPr>
          <p:nvPr/>
        </p:nvSpPr>
        <p:spPr>
          <a:xfrm>
            <a:off x="4687410" y="1193806"/>
            <a:ext cx="6720590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 err="1"/>
              <a:t>Então</a:t>
            </a:r>
            <a:r>
              <a:rPr lang="en-US" sz="4200" dirty="0"/>
              <a:t> </a:t>
            </a:r>
            <a:r>
              <a:rPr lang="en-US" sz="4200" dirty="0" err="1"/>
              <a:t>pode</a:t>
            </a:r>
            <a:r>
              <a:rPr lang="en-US" sz="4200" dirty="0"/>
              <a:t> </a:t>
            </a:r>
            <a:r>
              <a:rPr lang="en-US" sz="4200" dirty="0" err="1"/>
              <a:t>comprar</a:t>
            </a:r>
            <a:r>
              <a:rPr lang="en-US" sz="4200" dirty="0"/>
              <a:t> </a:t>
            </a:r>
            <a:r>
              <a:rPr lang="en-US" sz="4200" dirty="0" err="1"/>
              <a:t>uma</a:t>
            </a:r>
            <a:r>
              <a:rPr lang="en-US" sz="4200" dirty="0"/>
              <a:t> </a:t>
            </a:r>
            <a:r>
              <a:rPr lang="en-US" sz="4200" dirty="0" err="1"/>
              <a:t>destas</a:t>
            </a:r>
            <a:r>
              <a:rPr lang="en-US" sz="4200" dirty="0"/>
              <a:t>...</a:t>
            </a:r>
          </a:p>
        </p:txBody>
      </p:sp>
      <p:pic>
        <p:nvPicPr>
          <p:cNvPr id="7" name="Graphic 6" descr="Tongue">
            <a:extLst>
              <a:ext uri="{FF2B5EF4-FFF2-40B4-BE49-F238E27FC236}">
                <a16:creationId xmlns:a16="http://schemas.microsoft.com/office/drawing/2014/main" id="{96A7C09E-A0F4-304C-ADBD-9EEC0E69A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126074"/>
            <a:ext cx="2662321" cy="2662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DE837-245D-B340-B24D-A8A222DAF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F0275-D3E0-AA4F-9A89-BD647211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Mas cuidado...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65025-88D2-6042-9C81-AF63110D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5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67805B-D81D-3646-86CD-1C2C64DB0136}"/>
              </a:ext>
            </a:extLst>
          </p:cNvPr>
          <p:cNvSpPr txBox="1"/>
          <p:nvPr/>
        </p:nvSpPr>
        <p:spPr>
          <a:xfrm>
            <a:off x="4356405" y="6581001"/>
            <a:ext cx="3823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Imagem: 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medium.com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mop-developers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8618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948259" y="6434821"/>
            <a:ext cx="1050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em </a:t>
            </a:r>
            <a:r>
              <a:rPr lang="pt-BR" b="1" i="1" dirty="0">
                <a:solidFill>
                  <a:srgbClr val="FF0000"/>
                </a:solidFill>
                <a:hlinkClick r:id="rId2"/>
              </a:rPr>
              <a:t>https://bit.ly/34thHiw</a:t>
            </a:r>
            <a:r>
              <a:rPr lang="pt-BR" b="1" i="1" dirty="0">
                <a:solidFill>
                  <a:srgbClr val="FF0000"/>
                </a:solidFill>
              </a:rPr>
              <a:t>, que originalmente é muito mais horrível que isso</a:t>
            </a:r>
            <a:r>
              <a:rPr lang="pt-BR" i="1" dirty="0"/>
              <a:t> </a:t>
            </a:r>
            <a:r>
              <a:rPr lang="pt-BR" dirty="0"/>
              <a:t>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21F05-17F8-9141-A152-5D8BA328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E mesmo escrevendo testes unitários...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8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 rot="-5400000">
            <a:off x="10259399" y="3305889"/>
            <a:ext cx="3499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tenor.com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view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2772225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4092495" y="6560005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8736" y="51774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como Aplicar tdd?</a:t>
            </a:r>
            <a:endParaRPr lang="en-US" sz="5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8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32115"/>
            <a:ext cx="9448800" cy="3118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Escrevemos</a:t>
            </a:r>
            <a:r>
              <a:rPr lang="en-US" sz="6000" dirty="0"/>
              <a:t> o teste antes de </a:t>
            </a:r>
            <a:r>
              <a:rPr lang="en-US" sz="6000" dirty="0" err="1"/>
              <a:t>qualquer</a:t>
            </a:r>
            <a:r>
              <a:rPr lang="en-US" sz="6000" dirty="0"/>
              <a:t> </a:t>
            </a:r>
            <a:r>
              <a:rPr lang="en-US" sz="6000" dirty="0" err="1"/>
              <a:t>código</a:t>
            </a:r>
            <a:r>
              <a:rPr lang="en-US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146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0B773-2C5D-8E4C-B478-52ACFC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8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F9E4-1D84-4847-A616-25341D4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9600"/>
            <a:ext cx="9448800" cy="364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dirty="0" err="1"/>
              <a:t>É</a:t>
            </a:r>
            <a:r>
              <a:rPr lang="en-US" sz="4200" b="1" dirty="0"/>
              <a:t> </a:t>
            </a:r>
            <a:r>
              <a:rPr lang="en-US" sz="4200" b="1" dirty="0" err="1"/>
              <a:t>isso</a:t>
            </a:r>
            <a:r>
              <a:rPr lang="en-US" sz="4200" b="1" dirty="0"/>
              <a:t> </a:t>
            </a:r>
            <a:r>
              <a:rPr lang="en-US" sz="4200" b="1" dirty="0" err="1"/>
              <a:t>mesmo</a:t>
            </a:r>
            <a:r>
              <a:rPr lang="en-US" sz="4200" b="1" dirty="0"/>
              <a:t>…</a:t>
            </a:r>
            <a:br>
              <a:rPr lang="en-US" sz="4200" b="1" dirty="0"/>
            </a:br>
            <a:br>
              <a:rPr lang="en-US" sz="4200" b="1" dirty="0"/>
            </a:br>
            <a:r>
              <a:rPr lang="en-US" sz="4200" dirty="0"/>
              <a:t>Pois </a:t>
            </a:r>
            <a:r>
              <a:rPr lang="en-US" sz="4200" dirty="0" err="1"/>
              <a:t>temos</a:t>
            </a:r>
            <a:r>
              <a:rPr lang="en-US" sz="4200" dirty="0"/>
              <a:t> que </a:t>
            </a:r>
            <a:r>
              <a:rPr lang="en-US" sz="4200" dirty="0" err="1"/>
              <a:t>pensar</a:t>
            </a:r>
            <a:r>
              <a:rPr lang="en-US" sz="4200" dirty="0"/>
              <a:t> </a:t>
            </a:r>
            <a:r>
              <a:rPr lang="en-US" sz="4200" dirty="0" err="1"/>
              <a:t>quais</a:t>
            </a:r>
            <a:r>
              <a:rPr lang="en-US" sz="4200" dirty="0"/>
              <a:t> </a:t>
            </a:r>
            <a:r>
              <a:rPr lang="en-US" sz="4200" dirty="0" err="1"/>
              <a:t>são</a:t>
            </a:r>
            <a:r>
              <a:rPr lang="en-US" sz="4200" dirty="0"/>
              <a:t> </a:t>
            </a:r>
            <a:r>
              <a:rPr lang="en-US" sz="4200" dirty="0" err="1"/>
              <a:t>os</a:t>
            </a:r>
            <a:r>
              <a:rPr lang="en-US" sz="4200" dirty="0"/>
              <a:t> </a:t>
            </a:r>
            <a:r>
              <a:rPr lang="en-US" sz="4200" dirty="0" err="1"/>
              <a:t>valores</a:t>
            </a:r>
            <a:r>
              <a:rPr lang="en-US" sz="4200" dirty="0"/>
              <a:t> de entrada e qual o </a:t>
            </a:r>
            <a:r>
              <a:rPr lang="en-US" sz="4200" dirty="0" err="1"/>
              <a:t>resultado</a:t>
            </a:r>
            <a:r>
              <a:rPr lang="en-US" sz="4200" dirty="0"/>
              <a:t> </a:t>
            </a:r>
            <a:r>
              <a:rPr lang="en-US" sz="4200" dirty="0" err="1"/>
              <a:t>esperado</a:t>
            </a:r>
            <a:r>
              <a:rPr lang="en-US" sz="4200" dirty="0"/>
              <a:t>.</a:t>
            </a:r>
            <a:br>
              <a:rPr lang="en-US" sz="4200" dirty="0"/>
            </a:b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128958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F9E4-1D84-4847-A616-25341D4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9600"/>
            <a:ext cx="9448800" cy="364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dirty="0" err="1"/>
              <a:t>é</a:t>
            </a:r>
            <a:r>
              <a:rPr lang="en-US" sz="4200" b="1" dirty="0"/>
              <a:t> </a:t>
            </a:r>
            <a:r>
              <a:rPr lang="en-US" sz="4200" b="1" dirty="0" err="1"/>
              <a:t>uma</a:t>
            </a:r>
            <a:r>
              <a:rPr lang="en-US" sz="4200" b="1" dirty="0"/>
              <a:t> </a:t>
            </a:r>
            <a:r>
              <a:rPr lang="en-US" sz="4200" b="1" dirty="0" err="1"/>
              <a:t>abordagem</a:t>
            </a:r>
            <a:r>
              <a:rPr lang="en-US" sz="4200" b="1" dirty="0"/>
              <a:t> </a:t>
            </a:r>
            <a:r>
              <a:rPr lang="en-US" sz="4200" b="1" dirty="0" err="1"/>
              <a:t>chamada</a:t>
            </a:r>
            <a:r>
              <a:rPr lang="en-US" sz="4200" b="1" dirty="0"/>
              <a:t> “test first”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7044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0D7273-5B64-4961-B265-440B9FB9E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011FA46-CA62-8740-AD3E-455D195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92" y="441386"/>
            <a:ext cx="8785607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/>
              <a:t>O ciclo TDD</a:t>
            </a:r>
            <a:endParaRPr lang="pt-BR" sz="4800" b="1" cap="none" dirty="0"/>
          </a:p>
        </p:txBody>
      </p:sp>
      <p:pic>
        <p:nvPicPr>
          <p:cNvPr id="19" name="Picture 18" descr="A picture containing mirror, drawing, light&#10;&#10;Description automatically generated">
            <a:extLst>
              <a:ext uri="{FF2B5EF4-FFF2-40B4-BE49-F238E27FC236}">
                <a16:creationId xmlns:a16="http://schemas.microsoft.com/office/drawing/2014/main" id="{9002254A-F471-5B4C-B7DF-C7C4E512C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06" y="1848563"/>
            <a:ext cx="6121113" cy="3443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FBAD50-45E1-8740-B05B-A70D9E830B8E}"/>
              </a:ext>
            </a:extLst>
          </p:cNvPr>
          <p:cNvSpPr txBox="1"/>
          <p:nvPr/>
        </p:nvSpPr>
        <p:spPr>
          <a:xfrm>
            <a:off x="6468542" y="6441681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kpillman.blogspot.com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4871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600" dirty="0"/>
              <a:t>TDD é aplicado em um ciclo </a:t>
            </a:r>
            <a:r>
              <a:rPr lang="pt-PT" sz="36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6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6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6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6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endParaRPr lang="pt-PT" sz="3600" dirty="0"/>
          </a:p>
          <a:p>
            <a:r>
              <a:rPr lang="pt-PT" sz="3600" dirty="0"/>
              <a:t>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5DE9EB-F69B-7B49-9C98-CBD500DD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/>
              <a:t>O ciclo TDD</a:t>
            </a:r>
            <a:endParaRPr lang="pt-BR" sz="4800" b="1" cap="none" dirty="0"/>
          </a:p>
        </p:txBody>
      </p:sp>
      <p:pic>
        <p:nvPicPr>
          <p:cNvPr id="9" name="Picture 8" descr="A picture containing mirror, drawing, light&#10;&#10;Description automatically generated">
            <a:extLst>
              <a:ext uri="{FF2B5EF4-FFF2-40B4-BE49-F238E27FC236}">
                <a16:creationId xmlns:a16="http://schemas.microsoft.com/office/drawing/2014/main" id="{0AE0AB04-AC75-AF44-AA69-614C5E9A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0" y="738779"/>
            <a:ext cx="1422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</a:t>
            </a:r>
          </a:p>
          <a:p>
            <a:pPr marL="0" indent="0">
              <a:buNone/>
            </a:pPr>
            <a:r>
              <a:rPr lang="en-US" sz="2100" b="1" dirty="0"/>
              <a:t>        return false;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final length =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(); 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(length - 2);</a:t>
            </a:r>
          </a:p>
          <a:p>
            <a:pPr marL="0" indent="0">
              <a:buNone/>
            </a:pPr>
            <a:r>
              <a:rPr lang="en-US" sz="2100" b="1" dirty="0"/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/>
              <a:t> = </a:t>
            </a:r>
            <a:r>
              <a:rPr lang="en-US" sz="2100" b="1" dirty="0" err="1"/>
              <a:t>calculaDigitos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);</a:t>
            </a:r>
            <a:br>
              <a:rPr lang="en-US" sz="2100" b="1" dirty="0"/>
            </a:br>
            <a:r>
              <a:rPr lang="en-US" sz="2100" b="1" dirty="0">
                <a:solidFill>
                  <a:schemeClr val="tx1"/>
                </a:solidFill>
              </a:rPr>
              <a:t> 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264126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FF0000"/>
                </a:solidFill>
              </a:rPr>
              <a:t>Etapa #1: </a:t>
            </a:r>
            <a:r>
              <a:rPr lang="pt-PT" sz="4800" b="1" cap="none" dirty="0" err="1">
                <a:solidFill>
                  <a:srgbClr val="FF0000"/>
                </a:solidFill>
              </a:rPr>
              <a:t>Red</a:t>
            </a:r>
            <a:endParaRPr lang="pt-BR" sz="4800" b="1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600" dirty="0"/>
              <a:t>Escrevemos um teste antes de qualquer código!</a:t>
            </a:r>
          </a:p>
          <a:p>
            <a:r>
              <a:rPr lang="pt-PT" sz="3600" dirty="0"/>
              <a:t>Fazemos o teste falhar (</a:t>
            </a:r>
            <a:r>
              <a:rPr lang="pt-PT" sz="3600" i="1" dirty="0" err="1"/>
              <a:t>Red</a:t>
            </a:r>
            <a:r>
              <a:rPr lang="pt-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00B050"/>
                </a:solidFill>
              </a:rPr>
              <a:t>Etapa #2: Green</a:t>
            </a:r>
            <a:endParaRPr lang="pt-BR" sz="4800" b="1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600" dirty="0"/>
              <a:t>Escrevemos o mínimo de código para resolver um </a:t>
            </a:r>
            <a:r>
              <a:rPr lang="pt-PT" sz="3600" dirty="0" err="1"/>
              <a:t>sub-problema</a:t>
            </a:r>
            <a:endParaRPr lang="pt-PT" sz="3600" dirty="0"/>
          </a:p>
          <a:p>
            <a:r>
              <a:rPr lang="pt-PT" sz="3600" dirty="0"/>
              <a:t>Deve ser apenas o suficiente para o teste passar (</a:t>
            </a:r>
            <a:r>
              <a:rPr lang="pt-PT" sz="3600" i="1" dirty="0"/>
              <a:t>Green</a:t>
            </a:r>
            <a:r>
              <a:rPr lang="pt-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#3: </a:t>
            </a:r>
            <a:r>
              <a:rPr lang="pt-PT" sz="4800" b="1" i="1" cap="none" dirty="0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sz="4800" b="1" i="1" cap="none" dirty="0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3600" dirty="0"/>
              <a:t>Tornar o código mais claro e organizado, reduzir duplicação.</a:t>
            </a:r>
          </a:p>
          <a:p>
            <a:r>
              <a:rPr lang="pt-PT" sz="3600" dirty="0"/>
              <a:t>Apenas melhorar a qualidade, não corrigir bugs ou implementar novas funcionalidades.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62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143E9-2190-6248-9B14-EC853456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499538"/>
            <a:ext cx="6132990" cy="325860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 err="1"/>
              <a:t>Depois</a:t>
            </a:r>
            <a:r>
              <a:rPr lang="en-US" sz="3600" dirty="0"/>
              <a:t> das 3 </a:t>
            </a:r>
            <a:r>
              <a:rPr lang="en-US" sz="3600" dirty="0" err="1"/>
              <a:t>etapas</a:t>
            </a:r>
            <a:r>
              <a:rPr lang="en-US" sz="3600" dirty="0"/>
              <a:t> </a:t>
            </a:r>
            <a:r>
              <a:rPr lang="en-US" sz="3600" dirty="0" err="1"/>
              <a:t>concluídas</a:t>
            </a:r>
            <a:r>
              <a:rPr lang="en-US" sz="3600" dirty="0"/>
              <a:t>, </a:t>
            </a:r>
            <a:r>
              <a:rPr lang="en-US" sz="3600" dirty="0" err="1"/>
              <a:t>reinicie</a:t>
            </a:r>
            <a:r>
              <a:rPr lang="en-US" sz="3600" dirty="0"/>
              <a:t> o </a:t>
            </a:r>
            <a:r>
              <a:rPr lang="en-US" sz="3600" dirty="0" err="1"/>
              <a:t>ciclo</a:t>
            </a:r>
            <a:r>
              <a:rPr lang="en-US" sz="3600" dirty="0"/>
              <a:t> para </a:t>
            </a:r>
            <a:r>
              <a:rPr lang="en-US" sz="3600" dirty="0" err="1"/>
              <a:t>implementar</a:t>
            </a:r>
            <a:r>
              <a:rPr lang="en-US" sz="3600" dirty="0"/>
              <a:t> o </a:t>
            </a:r>
            <a:r>
              <a:rPr lang="en-US" sz="3600" dirty="0" err="1"/>
              <a:t>próximo</a:t>
            </a:r>
            <a:r>
              <a:rPr lang="en-US" sz="3600" dirty="0"/>
              <a:t> sub-</a:t>
            </a:r>
            <a:r>
              <a:rPr lang="en-US" sz="3600" dirty="0" err="1"/>
              <a:t>problema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6" name="Graphic 6" descr="Robot">
            <a:extLst>
              <a:ext uri="{FF2B5EF4-FFF2-40B4-BE49-F238E27FC236}">
                <a16:creationId xmlns:a16="http://schemas.microsoft.com/office/drawing/2014/main" id="{F23B3F49-DC47-47A0-AB83-932E54258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68BCBA-179C-A046-81F0-26E657B9A8E6}"/>
              </a:ext>
            </a:extLst>
          </p:cNvPr>
          <p:cNvGrpSpPr/>
          <p:nvPr/>
        </p:nvGrpSpPr>
        <p:grpSpPr>
          <a:xfrm>
            <a:off x="7126608" y="3457581"/>
            <a:ext cx="1422400" cy="1143523"/>
            <a:chOff x="7126608" y="3457581"/>
            <a:chExt cx="1422400" cy="1143523"/>
          </a:xfrm>
        </p:grpSpPr>
        <p:pic>
          <p:nvPicPr>
            <p:cNvPr id="11" name="Picture 10" descr="A picture containing mirror, drawing, light&#10;&#10;Description automatically generated">
              <a:extLst>
                <a:ext uri="{FF2B5EF4-FFF2-40B4-BE49-F238E27FC236}">
                  <a16:creationId xmlns:a16="http://schemas.microsoft.com/office/drawing/2014/main" id="{0614CDEC-8960-C14A-8A62-231D1699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608" y="3457581"/>
              <a:ext cx="1422400" cy="8001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F83942-1C23-464F-B4FA-321CCB540CF2}"/>
                </a:ext>
              </a:extLst>
            </p:cNvPr>
            <p:cNvSpPr txBox="1"/>
            <p:nvPr/>
          </p:nvSpPr>
          <p:spPr>
            <a:xfrm>
              <a:off x="7194150" y="4231772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Rebooting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0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Figura padrão utilizada para descrever o ciclo do TDD</a:t>
            </a:r>
          </a:p>
          <a:p>
            <a:r>
              <a:rPr lang="pt-PT" sz="2800" dirty="0"/>
              <a:t>Na prática, o processo é mais longo, como deixado claro em muitos livros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53603-242D-6941-BA57-4D55F98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/>
              <a:t>mas escrevendo testes vou gastar o dobro de tempo pra desenvolver o sistema... 😒</a:t>
            </a:r>
            <a:endParaRPr lang="en-US" sz="6100"/>
          </a:p>
        </p:txBody>
      </p:sp>
    </p:spTree>
    <p:extLst>
      <p:ext uri="{BB962C8B-B14F-4D97-AF65-F5344CB8AC3E}">
        <p14:creationId xmlns:p14="http://schemas.microsoft.com/office/powerpoint/2010/main" val="397162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é mais fácil pois você ainda está com a solução fresca na mente</a:t>
            </a:r>
          </a:p>
          <a:p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67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Sabendo que há um conjunto de testes, você se sente mais à vontade para </a:t>
            </a:r>
            <a:r>
              <a:rPr lang="pt-PT" sz="32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o código.</a:t>
            </a:r>
          </a:p>
          <a:p>
            <a:r>
              <a:rPr lang="pt-PT" sz="32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68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621C1-330D-DD46-B13E-576F88B4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Mas tenha em mente que...</a:t>
            </a:r>
            <a:endParaRPr lang="en-US" sz="5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/>
              <a:t>Como implementar métodos</a:t>
            </a:r>
            <a:endParaRPr lang="en-US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90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0" y="3405909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3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961E50B6-DE39-2942-B535-906EB50D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804" y="3100342"/>
            <a:ext cx="1447799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393F2-32B3-1A41-AB32-944FEAB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E838B-BC28-4A4C-8D5A-89D9803BBAC4}"/>
              </a:ext>
            </a:extLst>
          </p:cNvPr>
          <p:cNvSpPr txBox="1"/>
          <p:nvPr/>
        </p:nvSpPr>
        <p:spPr>
          <a:xfrm rot="-5400000">
            <a:off x="10210799" y="28786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Imagem: </a:t>
            </a: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</a:rPr>
              <a:t>giphy.com</a:t>
            </a:r>
            <a:endParaRPr lang="pt-B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8E166-BAA6-D847-AAFE-B851FE2A1B79}"/>
              </a:ext>
            </a:extLst>
          </p:cNvPr>
          <p:cNvSpPr txBox="1"/>
          <p:nvPr/>
        </p:nvSpPr>
        <p:spPr>
          <a:xfrm>
            <a:off x="4648" y="148063"/>
            <a:ext cx="4482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/>
              <a:t>Mãos à obra...</a:t>
            </a:r>
          </a:p>
        </p:txBody>
      </p:sp>
    </p:spTree>
    <p:extLst>
      <p:ext uri="{BB962C8B-B14F-4D97-AF65-F5344CB8AC3E}">
        <p14:creationId xmlns:p14="http://schemas.microsoft.com/office/powerpoint/2010/main" val="810062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CC2F1-8086-8F4E-B424-E8C738FB76CC}"/>
              </a:ext>
            </a:extLst>
          </p:cNvPr>
          <p:cNvSpPr txBox="1">
            <a:spLocks/>
          </p:cNvSpPr>
          <p:nvPr/>
        </p:nvSpPr>
        <p:spPr>
          <a:xfrm>
            <a:off x="1066800" y="3042773"/>
            <a:ext cx="10524572" cy="1695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Boas </a:t>
            </a:r>
            <a:r>
              <a:rPr lang="en-US" sz="5400" b="1" dirty="0" err="1"/>
              <a:t>práticas</a:t>
            </a:r>
            <a:r>
              <a:rPr lang="en-US" sz="5400" b="1" dirty="0"/>
              <a:t> do </a:t>
            </a:r>
            <a:r>
              <a:rPr lang="en-US" sz="5400" b="1" dirty="0" err="1"/>
              <a:t>tdd</a:t>
            </a:r>
            <a:r>
              <a:rPr lang="en-US" sz="5400" b="1" dirty="0"/>
              <a:t>: </a:t>
            </a:r>
            <a:r>
              <a:rPr lang="en-US" sz="5400" dirty="0"/>
              <a:t>F.I.R.S.T (</a:t>
            </a:r>
            <a:r>
              <a:rPr lang="en-US" sz="5400" i="1" dirty="0"/>
              <a:t>Clean Code</a:t>
            </a:r>
            <a:r>
              <a:rPr lang="en-US" sz="5400" dirty="0"/>
              <a:t>)</a:t>
            </a:r>
            <a:br>
              <a:rPr lang="en-US" sz="5400" dirty="0"/>
            </a:br>
            <a:endParaRPr lang="en-US" sz="5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>
                <a:solidFill>
                  <a:srgbClr val="00B0F0"/>
                </a:solidFill>
              </a:rPr>
              <a:t>F</a:t>
            </a:r>
            <a:r>
              <a:rPr lang="pt-PT" sz="4800" b="1" dirty="0"/>
              <a:t>.I.R.S.T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Fast</a:t>
            </a:r>
            <a:endParaRPr lang="pt-PT" sz="3200" dirty="0"/>
          </a:p>
          <a:p>
            <a:r>
              <a:rPr lang="pt-PT" sz="3200" dirty="0"/>
              <a:t>Devem rodar rapidamente.</a:t>
            </a:r>
          </a:p>
          <a:p>
            <a:r>
              <a:rPr lang="pt-PT" sz="3200" dirty="0"/>
              <a:t>Caso contrário você vai evitar rodá-los depois de uma alteração ou </a:t>
            </a:r>
            <a:r>
              <a:rPr lang="pt-PT" sz="3200" dirty="0" err="1"/>
              <a:t>refactoring</a:t>
            </a:r>
            <a:r>
              <a:rPr lang="pt-PT" sz="3200" dirty="0"/>
              <a:t>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</a:t>
            </a:r>
            <a:r>
              <a:rPr lang="pt-PT" sz="4800" b="1" dirty="0">
                <a:solidFill>
                  <a:srgbClr val="00B0F0"/>
                </a:solidFill>
              </a:rPr>
              <a:t>I</a:t>
            </a:r>
            <a:r>
              <a:rPr lang="pt-PT" sz="4800" b="1" dirty="0"/>
              <a:t>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Independent</a:t>
            </a:r>
            <a:endParaRPr lang="pt-PT" sz="3200" dirty="0"/>
          </a:p>
          <a:p>
            <a:r>
              <a:rPr lang="pt-PT" sz="3200" dirty="0"/>
              <a:t>Não devem depender um do outro.</a:t>
            </a:r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5).</a:t>
            </a:r>
          </a:p>
          <a:p>
            <a:r>
              <a:rPr lang="pt-PT" sz="3200" dirty="0"/>
              <a:t>A execução de um teste não deve causar efeito colateral em outro;</a:t>
            </a:r>
          </a:p>
          <a:p>
            <a:r>
              <a:rPr lang="pt-PT" sz="3200" dirty="0" err="1"/>
              <a:t>i.e</a:t>
            </a:r>
            <a:r>
              <a:rPr lang="pt-PT" sz="3200" dirty="0"/>
              <a:t>, um teste não deve alterar variáveis que outro teste usa (ver @</a:t>
            </a:r>
            <a:r>
              <a:rPr lang="pt-PT" sz="3200" dirty="0" err="1"/>
              <a:t>Before</a:t>
            </a:r>
            <a:r>
              <a:rPr lang="pt-PT" sz="3200" dirty="0"/>
              <a:t>, @</a:t>
            </a:r>
            <a:r>
              <a:rPr lang="pt-PT" sz="3200" dirty="0" err="1"/>
              <a:t>BeforeClass</a:t>
            </a:r>
            <a:r>
              <a:rPr lang="pt-PT" sz="3200" dirty="0"/>
              <a:t>, @</a:t>
            </a:r>
            <a:r>
              <a:rPr lang="pt-PT" sz="3200" dirty="0" err="1"/>
              <a:t>After</a:t>
            </a:r>
            <a:r>
              <a:rPr lang="pt-PT" sz="3200" dirty="0"/>
              <a:t> e @</a:t>
            </a:r>
            <a:r>
              <a:rPr lang="pt-PT" sz="3200" dirty="0" err="1"/>
              <a:t>AfterClass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4).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</a:t>
            </a:r>
            <a:r>
              <a:rPr lang="pt-PT" sz="4800" b="1" dirty="0">
                <a:solidFill>
                  <a:srgbClr val="00B0F0"/>
                </a:solidFill>
              </a:rPr>
              <a:t>R</a:t>
            </a:r>
            <a:r>
              <a:rPr lang="pt-PT" sz="4800" b="1" dirty="0"/>
              <a:t>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Repeatable</a:t>
            </a:r>
            <a:endParaRPr lang="pt-PT" sz="3200" dirty="0"/>
          </a:p>
          <a:p>
            <a:r>
              <a:rPr lang="pt-PT" sz="3200" dirty="0"/>
              <a:t>Devem ser reproduzíveis em qualquer ambiente;</a:t>
            </a:r>
          </a:p>
          <a:p>
            <a:r>
              <a:rPr lang="pt-PT" sz="3200" dirty="0"/>
              <a:t>no ambiente de produção;</a:t>
            </a:r>
          </a:p>
          <a:p>
            <a:r>
              <a:rPr lang="pt-PT" sz="3200" dirty="0"/>
              <a:t>no 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no seu laptop sem conexão de rede...</a:t>
            </a:r>
          </a:p>
          <a:p>
            <a:r>
              <a:rPr lang="pt-PT" sz="3200" dirty="0"/>
              <a:t>Você não deve ser dependente de um ambiente específico.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</a:t>
            </a:r>
            <a:r>
              <a:rPr lang="pt-PT" sz="4800" b="1" dirty="0">
                <a:solidFill>
                  <a:srgbClr val="00B0F0"/>
                </a:solidFill>
              </a:rPr>
              <a:t>S</a:t>
            </a:r>
            <a:r>
              <a:rPr lang="pt-PT" sz="4800" b="1" dirty="0"/>
              <a:t>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O resultado deve ser booleano: </a:t>
            </a:r>
            <a:r>
              <a:rPr lang="pt-PT" sz="3200" i="1" dirty="0" err="1"/>
              <a:t>true</a:t>
            </a:r>
            <a:r>
              <a:rPr lang="pt-PT" sz="3200" i="1" dirty="0"/>
              <a:t> </a:t>
            </a:r>
            <a:r>
              <a:rPr lang="pt-PT" sz="3200" dirty="0"/>
              <a:t>✅   ou </a:t>
            </a:r>
            <a:r>
              <a:rPr lang="pt-PT" sz="3200" i="1" dirty="0"/>
              <a:t>false </a:t>
            </a:r>
            <a:r>
              <a:rPr lang="pt-PT" sz="3200" dirty="0"/>
              <a:t>❌;</a:t>
            </a:r>
          </a:p>
          <a:p>
            <a:r>
              <a:rPr lang="pt-PT" sz="3200" dirty="0"/>
              <a:t>se não passou, o teste pode exibir um motivo claro;</a:t>
            </a:r>
          </a:p>
          <a:p>
            <a:r>
              <a:rPr lang="pt-PT" sz="3200" dirty="0"/>
              <a:t>não deve haver trabalho pra saber se um teste passou;</a:t>
            </a:r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testes).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F.I.R.S.</a:t>
            </a:r>
            <a:r>
              <a:rPr lang="pt-PT" sz="4800" b="1" dirty="0">
                <a:solidFill>
                  <a:srgbClr val="00B0F0"/>
                </a:solidFill>
              </a:rPr>
              <a:t>T</a:t>
            </a:r>
            <a:endParaRPr lang="pt-BR" sz="4800" cap="none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3200" b="1" dirty="0" err="1"/>
              <a:t>Timely</a:t>
            </a:r>
            <a:r>
              <a:rPr lang="pt-PT" sz="3200" dirty="0"/>
              <a:t>:</a:t>
            </a:r>
          </a:p>
          <a:p>
            <a:r>
              <a:rPr lang="pt-PT" sz="3200" dirty="0"/>
              <a:t>devem ser escritos no momento correto: antes do código.</a:t>
            </a:r>
          </a:p>
          <a:p>
            <a:r>
              <a:rPr lang="pt-PT" sz="3200" b="1" dirty="0"/>
              <a:t>Senão</a:t>
            </a:r>
            <a:r>
              <a:rPr lang="pt-PT" sz="3200" dirty="0"/>
              <a:t>, você possivelmente encontrará dificuldades em como testar o código;</a:t>
            </a:r>
          </a:p>
          <a:p>
            <a:r>
              <a:rPr lang="pt-PT" sz="3200" dirty="0"/>
              <a:t>principalmente porque quando inicia-se pelo código, o programador quer implementar uma funcionalidade até estar pronta;</a:t>
            </a:r>
          </a:p>
          <a:p>
            <a:r>
              <a:rPr lang="pt-PT" sz="3200" dirty="0"/>
              <a:t>leva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 gigantes que falamos antes;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5" y="1861600"/>
            <a:ext cx="11075123" cy="1636675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8145939" y="6204041"/>
            <a:ext cx="3945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 err="1"/>
              <a:t>https</a:t>
            </a:r>
            <a:r>
              <a:rPr lang="pt-BR" sz="900" dirty="0"/>
              <a:t>://</a:t>
            </a:r>
            <a:r>
              <a:rPr lang="pt-BR" sz="900" dirty="0" err="1"/>
              <a:t>medium.com</a:t>
            </a:r>
            <a:r>
              <a:rPr lang="pt-BR" sz="900" dirty="0"/>
              <a:t>/@</a:t>
            </a:r>
            <a:r>
              <a:rPr lang="pt-BR" sz="900" dirty="0" err="1"/>
              <a:t>biratkirat</a:t>
            </a:r>
            <a:r>
              <a:rPr lang="pt-BR" sz="9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92" y="3315888"/>
            <a:ext cx="3255818" cy="2865120"/>
          </a:xfrm>
          <a:prstGeom prst="rect">
            <a:avLst/>
          </a:prstGeom>
        </p:spPr>
      </p:pic>
      <p:pic>
        <p:nvPicPr>
          <p:cNvPr id="6" name="Picture 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71E6D070-4789-E74F-B218-FFA1D97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5" y="3470565"/>
            <a:ext cx="2301600" cy="30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</a:p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  <a:endParaRPr lang="pt-PT" sz="3200" i="1" dirty="0"/>
          </a:p>
          <a:p>
            <a:r>
              <a:rPr lang="pt-PT" sz="3200" dirty="0"/>
              <a:t>Desta forma, você está apenas fazendo programação “Copia e Cola” e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r>
              <a:rPr lang="pt-PT" sz="3200" dirty="0"/>
              <a:t>Por exemplo, tais valores podem ser 50 e 10, assim, o resultado será 5 (10% de 50 é 5).</a:t>
            </a:r>
          </a:p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r>
              <a:rPr lang="pt-PT" sz="3200" dirty="0"/>
              <a:t>Se o código estiver errado, você apenas replicou o erro no teste. </a:t>
            </a:r>
          </a:p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258DA-4B75-404A-B62A-FCB695DA5355}"/>
              </a:ext>
            </a:extLst>
          </p:cNvPr>
          <p:cNvSpPr txBox="1"/>
          <p:nvPr/>
        </p:nvSpPr>
        <p:spPr>
          <a:xfrm>
            <a:off x="16933" y="33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498593"/>
          </a:xfrm>
        </p:spPr>
        <p:txBody>
          <a:bodyPr>
            <a:normAutofit fontScale="90000"/>
          </a:bodyPr>
          <a:lstStyle/>
          <a:p>
            <a:pPr algn="l"/>
            <a:r>
              <a:rPr lang="pt-PT" b="1" dirty="0">
                <a:solidFill>
                  <a:srgbClr val="0070C0"/>
                </a:solidFill>
              </a:rPr>
              <a:t>Boas práticas do </a:t>
            </a:r>
            <a:r>
              <a:rPr lang="pt-PT" b="1" dirty="0" err="1">
                <a:solidFill>
                  <a:srgbClr val="0070C0"/>
                </a:solidFill>
              </a:rPr>
              <a:t>tdd</a:t>
            </a:r>
            <a:endParaRPr lang="pt-BR" cap="none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>
                <a:solidFill>
                  <a:srgbClr val="0070C0"/>
                </a:solidFill>
              </a:rPr>
              <a:t>Neste caso, qual será o status do teste?</a:t>
            </a:r>
            <a:br>
              <a:rPr lang="pt-PT" sz="3200" dirty="0">
                <a:solidFill>
                  <a:srgbClr val="0070C0"/>
                </a:solidFill>
              </a:rPr>
            </a:br>
            <a:endParaRPr lang="pt-PT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3200" dirty="0">
                <a:solidFill>
                  <a:srgbClr val="0070C0"/>
                </a:solidFill>
              </a:rPr>
              <a:t>Este status estará correto?</a:t>
            </a:r>
          </a:p>
          <a:p>
            <a:pPr marL="0" indent="0">
              <a:buNone/>
            </a:pPr>
            <a:endParaRPr lang="pt-PT" sz="3200" dirty="0">
              <a:solidFill>
                <a:srgbClr val="0070C0"/>
              </a:solidFill>
            </a:endParaRPr>
          </a:p>
          <a:p>
            <a:endParaRPr lang="pt-PT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PT" sz="3200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conjuntos de valores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3"/>
              </a:rPr>
              <a:t>http://bit.ly/2wKv7qi</a:t>
            </a:r>
            <a:r>
              <a:rPr lang="pt-PT" sz="3200" dirty="0"/>
              <a:t> </a:t>
            </a:r>
          </a:p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 relação entre classes de negócio e classes de testes não necessariamente precisa ser 1 pra 1</a:t>
            </a:r>
          </a:p>
          <a:p>
            <a:r>
              <a:rPr lang="pt-PT" sz="3200" dirty="0"/>
              <a:t>Se sua classe de teste começar a crescer muito, você pode </a:t>
            </a:r>
            <a:r>
              <a:rPr lang="pt-PT" sz="3200" dirty="0" err="1"/>
              <a:t>dividí-la</a:t>
            </a:r>
            <a:r>
              <a:rPr lang="pt-PT" sz="3200" dirty="0"/>
              <a:t> em múltiplas classes de teste para uma mesma classe de negócio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3292</Words>
  <Application>Microsoft Macintosh PowerPoint</Application>
  <PresentationFormat>Widescreen</PresentationFormat>
  <Paragraphs>415</Paragraphs>
  <Slides>91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 Porque e como Aplicar</vt:lpstr>
      <vt:lpstr>Agenda</vt:lpstr>
      <vt:lpstr>Mas antes de começarmos...</vt:lpstr>
      <vt:lpstr>...</vt:lpstr>
      <vt:lpstr>O que esse código faz?</vt:lpstr>
      <vt:lpstr>E agora?</vt:lpstr>
      <vt:lpstr>Como implementar métodos</vt:lpstr>
      <vt:lpstr>Como implementar métodos</vt:lpstr>
      <vt:lpstr>Como implementar métodos</vt:lpstr>
      <vt:lpstr>Como implementar métodos</vt:lpstr>
      <vt:lpstr>porque implementar métodos Pequenos?</vt:lpstr>
      <vt:lpstr>PowerPoint Presentation</vt:lpstr>
      <vt:lpstr>PowerPoint Presentation</vt:lpstr>
      <vt:lpstr>PowerPoint Presentation</vt:lpstr>
      <vt:lpstr>PowerPoint Presentation</vt:lpstr>
      <vt:lpstr>“O tempo que passamos lendo Código é muito maior que o tempo escrevendo Código. Tornar o Código mais fácil de ler, torna mais fácil escrever Código.”</vt:lpstr>
      <vt:lpstr>PowerPoint Presentation</vt:lpstr>
      <vt:lpstr>Por fim, porque implementar métodos pequenos e com única responsabilidade?</vt:lpstr>
      <vt:lpstr>Para...</vt:lpstr>
      <vt:lpstr>Código Duplicado</vt:lpstr>
      <vt:lpstr>Código Duplicado</vt:lpstr>
      <vt:lpstr>Exemplo degradação</vt:lpstr>
      <vt:lpstr>o que tdd tem a ver com OOP e etc?</vt:lpstr>
      <vt:lpstr>PowerPoint Presentation</vt:lpstr>
      <vt:lpstr>A resposta é: NADA! 😆</vt:lpstr>
      <vt:lpstr>Como assim 🤔?! Guiado é sinônimo de Orientado 🤓 📖 (dicio.com.br)</vt:lpstr>
      <vt:lpstr>o que tdd tem a ver com OOP e etc.?</vt:lpstr>
      <vt:lpstr>o que tdd tem a ver com OOP e etc.?</vt:lpstr>
      <vt:lpstr>Porque aplicar tdd? 🤔</vt:lpstr>
      <vt:lpstr>Porque aplicar tdd? 🤔</vt:lpstr>
      <vt:lpstr>Como aprendemos sobre testes  em introdução à programação</vt:lpstr>
      <vt:lpstr>Como aprendemos sobre testes  em introdução à programação</vt:lpstr>
      <vt:lpstr>Fim da história…</vt:lpstr>
      <vt:lpstr>PowerPoint Presentation</vt:lpstr>
      <vt:lpstr>Esse processo manual é...</vt:lpstr>
      <vt:lpstr>exatamente! Mas isso é igual conselho de pai 😥</vt:lpstr>
      <vt:lpstr>Com o tempo...</vt:lpstr>
      <vt:lpstr>Com o tempo...</vt:lpstr>
      <vt:lpstr>Com o tempo...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Mas você ainda se acha bom o suficiente pra não precisar de testes?</vt:lpstr>
      <vt:lpstr>PowerPoint Presentation</vt:lpstr>
      <vt:lpstr>Mas cuidado...</vt:lpstr>
      <vt:lpstr>PowerPoint Presentation</vt:lpstr>
      <vt:lpstr>E mesmo escrevendo testes unitários... </vt:lpstr>
      <vt:lpstr>PowerPoint Presentation</vt:lpstr>
      <vt:lpstr>PowerPoint Presentation</vt:lpstr>
      <vt:lpstr>como Aplicar tdd?</vt:lpstr>
      <vt:lpstr>Escrevemos o teste antes de qualquer código!</vt:lpstr>
      <vt:lpstr>PowerPoint Presentation</vt:lpstr>
      <vt:lpstr>É isso mesmo…  Pois temos que pensar quais são os valores de entrada e qual o resultado esperado. </vt:lpstr>
      <vt:lpstr>é uma abordagem chamada “test first”</vt:lpstr>
      <vt:lpstr>O ciclo TDD</vt:lpstr>
      <vt:lpstr>O ciclo TDD</vt:lpstr>
      <vt:lpstr>Etapa #1: Red</vt:lpstr>
      <vt:lpstr>Etapa #2: Green</vt:lpstr>
      <vt:lpstr>Etapa #3: Refactor</vt:lpstr>
      <vt:lpstr>Depois das 3 etapas concluídas, reinicie o ciclo para implementar o próximo sub-problema 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Mas tenha em mente que...</vt:lpstr>
      <vt:lpstr>Testes apenas são capazes de mostrar a presença de erros, não sua ausência.</vt:lpstr>
      <vt:lpstr>PowerPoint Presentation</vt:lpstr>
      <vt:lpstr>PowerPoint Presentation</vt:lpstr>
      <vt:lpstr>PowerPoint Presentation</vt:lpstr>
      <vt:lpstr>Boas práticas do tdd: F.I.R.S.T (Clean Code) </vt:lpstr>
      <vt:lpstr>F.I.R.S.T</vt:lpstr>
      <vt:lpstr>F.I.R.S.T</vt:lpstr>
      <vt:lpstr>F.I.R.S.T</vt:lpstr>
      <vt:lpstr>F.I.R.S.T</vt:lpstr>
      <vt:lpstr>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 Porque e como Aplicar</dc:title>
  <dc:creator>Manoel Campos da Silva Filho</dc:creator>
  <cp:lastModifiedBy>Manoel Campos da Silva Filho</cp:lastModifiedBy>
  <cp:revision>21</cp:revision>
  <dcterms:created xsi:type="dcterms:W3CDTF">2020-04-11T19:17:36Z</dcterms:created>
  <dcterms:modified xsi:type="dcterms:W3CDTF">2020-04-21T14:46:23Z</dcterms:modified>
</cp:coreProperties>
</file>